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5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3" autoAdjust="0"/>
    <p:restoredTop sz="94660"/>
  </p:normalViewPr>
  <p:slideViewPr>
    <p:cSldViewPr snapToGrid="0">
      <p:cViewPr>
        <p:scale>
          <a:sx n="94" d="100"/>
          <a:sy n="94" d="100"/>
        </p:scale>
        <p:origin x="-42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64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709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3258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82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431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6581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382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2624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75203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75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967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8C46E6-319D-4DA2-A897-A54D7CC64688}" type="datetimeFigureOut">
              <a:rPr lang="de-DE" smtClean="0"/>
              <a:t>27.04.2020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82111-DC14-4EB1-AE97-1C9111E795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5192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Christina.hotz@aes-maintal.d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.png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558F58E-93BA-44A3-BCDA-585AFF2E4F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F28D5DA-FF8B-4A99-8734-0367FBEA26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2687227"/>
            <a:ext cx="9601863" cy="3431615"/>
          </a:xfrm>
        </p:spPr>
        <p:txBody>
          <a:bodyPr anchor="t">
            <a:normAutofit fontScale="90000"/>
          </a:bodyPr>
          <a:lstStyle/>
          <a:p>
            <a:pPr algn="l"/>
            <a:r>
              <a:rPr lang="de-DE" b="1" dirty="0"/>
              <a:t>Der </a:t>
            </a:r>
            <a:br>
              <a:rPr lang="de-DE" b="1" dirty="0"/>
            </a:br>
            <a:r>
              <a:rPr lang="de-DE" sz="8000" b="1" dirty="0">
                <a:latin typeface="Bahnschrift Light" panose="020B0502040204020203" pitchFamily="34" charset="0"/>
              </a:rPr>
              <a:t>bilinguale Unterricht </a:t>
            </a:r>
            <a:br>
              <a:rPr lang="de-DE" b="1" dirty="0"/>
            </a:br>
            <a:r>
              <a:rPr lang="de-DE" b="1" dirty="0"/>
              <a:t>an der </a:t>
            </a:r>
            <a:br>
              <a:rPr lang="de-DE" b="1" dirty="0"/>
            </a:br>
            <a:r>
              <a:rPr lang="de-DE" b="1" dirty="0"/>
              <a:t>Albert-Einstein-Schule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CD0BBC1-A7D4-445D-98AC-95A6A45D8E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55320" y="2316480"/>
            <a:ext cx="4114800" cy="0"/>
          </a:xfrm>
          <a:prstGeom prst="straightConnector1">
            <a:avLst/>
          </a:prstGeom>
          <a:ln w="19050" cap="sq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7A2C8476-15F2-4423-B543-F3496B94FF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1361" y="890905"/>
            <a:ext cx="1598506" cy="169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70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müssen Sie tun?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00050" y="1825625"/>
            <a:ext cx="6529388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de-DE" dirty="0"/>
          </a:p>
          <a:p>
            <a:r>
              <a:rPr lang="de-DE" dirty="0"/>
              <a:t>Sprechen Sie mit Ihrem Kind</a:t>
            </a:r>
          </a:p>
          <a:p>
            <a:endParaRPr lang="de-DE" dirty="0"/>
          </a:p>
          <a:p>
            <a:r>
              <a:rPr lang="de-DE" dirty="0"/>
              <a:t>Weitere Fragen? – </a:t>
            </a:r>
          </a:p>
          <a:p>
            <a:pPr marL="457200" lvl="1" indent="0">
              <a:buNone/>
            </a:pPr>
            <a:r>
              <a:rPr lang="de-DE" sz="2600" dirty="0"/>
              <a:t>→Informationen auch auf der</a:t>
            </a:r>
            <a:r>
              <a:rPr lang="de-DE" sz="2600" u="sng" dirty="0"/>
              <a:t> AES-Homepage</a:t>
            </a:r>
          </a:p>
          <a:p>
            <a:pPr marL="714375" lvl="1" indent="-257175">
              <a:buNone/>
            </a:pPr>
            <a:r>
              <a:rPr lang="de-DE" sz="2600" dirty="0"/>
              <a:t>   (Lehren und Lernen / Fächer/Bilingualer          Unterricht)</a:t>
            </a:r>
          </a:p>
          <a:p>
            <a:pPr marL="457200" lvl="1" indent="0">
              <a:buNone/>
            </a:pPr>
            <a:r>
              <a:rPr lang="de-DE" sz="2600" i="1" dirty="0"/>
              <a:t>oder</a:t>
            </a:r>
          </a:p>
          <a:p>
            <a:pPr marL="457200" lvl="1" indent="0">
              <a:buNone/>
            </a:pPr>
            <a:r>
              <a:rPr lang="de-DE" sz="2600" dirty="0"/>
              <a:t>→ Möglichkeit der Rücksprache: </a:t>
            </a:r>
          </a:p>
          <a:p>
            <a:pPr marL="457200" lvl="1" indent="0">
              <a:buNone/>
            </a:pPr>
            <a:r>
              <a:rPr lang="de-DE" sz="2600" dirty="0"/>
              <a:t>     christina.hotz@aes-maintal.de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844936" y="2560319"/>
            <a:ext cx="4508863" cy="3616643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de-DE" sz="3200" dirty="0">
                <a:solidFill>
                  <a:srgbClr val="FF0000"/>
                </a:solidFill>
              </a:rPr>
              <a:t>Antrag ausdrucken, ausfüllen, unterschreiben und bis 10.05.20 entweder eingescannt (oder als Bild) per Mail an </a:t>
            </a:r>
            <a:r>
              <a:rPr lang="de-DE" sz="3200" dirty="0">
                <a:solidFill>
                  <a:srgbClr val="FF0000"/>
                </a:solidFill>
                <a:hlinkClick r:id="rId2"/>
              </a:rPr>
              <a:t>Christina.hotz@aes-maintal.de</a:t>
            </a:r>
            <a:r>
              <a:rPr lang="de-DE" sz="3200" dirty="0">
                <a:solidFill>
                  <a:srgbClr val="FF0000"/>
                </a:solidFill>
              </a:rPr>
              <a:t> oder als Original postalisch an das Sekretariat schicken</a:t>
            </a:r>
          </a:p>
        </p:txBody>
      </p:sp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0D07B43F-CF5E-4016-8B92-794CD8AAD4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97068" y="411385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54925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186B01F5-1DF5-4D29-996E-E990004E2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600" u="sng" dirty="0"/>
              <a:t>Was bedeutet:  </a:t>
            </a:r>
            <a:r>
              <a:rPr lang="de-DE" sz="3600" u="sng" dirty="0">
                <a:latin typeface="Bahnschrift Light" panose="020B0502040204020203" pitchFamily="34" charset="0"/>
              </a:rPr>
              <a:t>bilingualer Unterricht  </a:t>
            </a:r>
            <a:r>
              <a:rPr lang="de-DE" sz="3600" u="sng" dirty="0"/>
              <a:t>?</a:t>
            </a:r>
            <a:br>
              <a:rPr lang="de-DE" dirty="0"/>
            </a:br>
            <a:endParaRPr lang="de-DE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59FEE1F1-21DA-411B-8016-FC8A0D1B29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85813" y="1896973"/>
            <a:ext cx="4025348" cy="4351338"/>
          </a:xfrm>
        </p:spPr>
        <p:txBody>
          <a:bodyPr>
            <a:normAutofit/>
          </a:bodyPr>
          <a:lstStyle/>
          <a:p>
            <a:r>
              <a:rPr lang="de-DE" sz="3600" dirty="0"/>
              <a:t>In Erdkunde</a:t>
            </a:r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endParaRPr lang="de-DE" sz="3600" dirty="0"/>
          </a:p>
          <a:p>
            <a:pPr marL="0" indent="0">
              <a:buNone/>
            </a:pPr>
            <a:endParaRPr lang="de-DE" sz="3600" dirty="0"/>
          </a:p>
          <a:p>
            <a:r>
              <a:rPr lang="de-DE" sz="3600" dirty="0"/>
              <a:t>In Geschichte</a:t>
            </a:r>
          </a:p>
          <a:p>
            <a:endParaRPr lang="de-DE" sz="3600" dirty="0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CCED9E01-5CEB-4955-928B-DE9BC3DBC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5085" y="1999559"/>
            <a:ext cx="5946915" cy="4167975"/>
          </a:xfrm>
        </p:spPr>
        <p:txBody>
          <a:bodyPr>
            <a:normAutofit/>
          </a:bodyPr>
          <a:lstStyle/>
          <a:p>
            <a:r>
              <a:rPr lang="de-DE" sz="3600" dirty="0"/>
              <a:t>Gültiger Stoffplan des jeweiligen Sachfachs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endParaRPr lang="de-DE" sz="1400" dirty="0"/>
          </a:p>
          <a:p>
            <a:r>
              <a:rPr lang="de-DE" sz="3600" dirty="0"/>
              <a:t>Unterricht in Englischer Sprache</a:t>
            </a:r>
          </a:p>
        </p:txBody>
      </p:sp>
      <p:pic>
        <p:nvPicPr>
          <p:cNvPr id="6" name="Picture 4" descr="Bildergebnis fÃ¼r geschichte clipart">
            <a:extLst>
              <a:ext uri="{FF2B5EF4-FFF2-40B4-BE49-F238E27FC236}">
                <a16:creationId xmlns:a16="http://schemas.microsoft.com/office/drawing/2014/main" id="{2184A088-6255-4114-BA92-22E3A225B3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6735" y="4162908"/>
            <a:ext cx="1521515" cy="87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Ãhnliches Foto">
            <a:extLst>
              <a:ext uri="{FF2B5EF4-FFF2-40B4-BE49-F238E27FC236}">
                <a16:creationId xmlns:a16="http://schemas.microsoft.com/office/drawing/2014/main" id="{4DA93BE2-0DF8-4A03-8BC9-BAE2C586C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56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8719" y="1896973"/>
            <a:ext cx="1342442" cy="16770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</p:pic>
      <p:pic>
        <p:nvPicPr>
          <p:cNvPr id="11" name="Picture 8" descr="Einstein-10">
            <a:extLst>
              <a:ext uri="{FF2B5EF4-FFF2-40B4-BE49-F238E27FC236}">
                <a16:creationId xmlns:a16="http://schemas.microsoft.com/office/drawing/2014/main" id="{A5EC0B69-D61B-4E52-B44C-CB6CDBB79A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7550" y="279356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680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3440184-6E14-45DF-8977-347A3521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457588"/>
          </a:xfrm>
        </p:spPr>
        <p:txBody>
          <a:bodyPr>
            <a:normAutofit fontScale="90000"/>
          </a:bodyPr>
          <a:lstStyle/>
          <a:p>
            <a:r>
              <a:rPr lang="de-DE" b="1" i="1" u="sng" dirty="0"/>
              <a:t>Warum</a:t>
            </a:r>
            <a:r>
              <a:rPr lang="de-DE" dirty="0"/>
              <a:t> bilingualer Unterricht?</a:t>
            </a:r>
            <a:br>
              <a:rPr lang="de-DE" dirty="0"/>
            </a:br>
            <a:br>
              <a:rPr lang="de-DE" dirty="0"/>
            </a:br>
            <a:r>
              <a:rPr lang="de-DE" dirty="0"/>
              <a:t>		</a:t>
            </a:r>
            <a:br>
              <a:rPr lang="de-DE" dirty="0"/>
            </a:b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E66D5D8-0297-4598-9250-D3EE4D1C25E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961861"/>
            <a:ext cx="5181600" cy="3215102"/>
          </a:xfrm>
        </p:spPr>
        <p:txBody>
          <a:bodyPr/>
          <a:lstStyle/>
          <a:p>
            <a:r>
              <a:rPr lang="de-DE" dirty="0"/>
              <a:t>Selbstverständlicher Umgang mit der Fremdsprache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Vorteil bei Bewerbungen (z.B. duales Studium)</a:t>
            </a: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37924E2-1597-4083-B636-06865E0A19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822713"/>
            <a:ext cx="5181600" cy="3354250"/>
          </a:xfrm>
        </p:spPr>
        <p:txBody>
          <a:bodyPr/>
          <a:lstStyle/>
          <a:p>
            <a:r>
              <a:rPr lang="de-DE" dirty="0"/>
              <a:t>Erweiterter Wortschatz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Erleichterung bei Austausch oder Auslandsaufenthalt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Ein Zertifikat am Ende</a:t>
            </a:r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3DA8ACE8-BF85-4E5B-A9A9-753EBF52E9F2}"/>
              </a:ext>
            </a:extLst>
          </p:cNvPr>
          <p:cNvSpPr/>
          <p:nvPr/>
        </p:nvSpPr>
        <p:spPr>
          <a:xfrm>
            <a:off x="1441175" y="1593919"/>
            <a:ext cx="954156" cy="4561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405252EB-4ECA-4D01-AFAF-E86707178CE7}"/>
              </a:ext>
            </a:extLst>
          </p:cNvPr>
          <p:cNvSpPr txBox="1"/>
          <p:nvPr/>
        </p:nvSpPr>
        <p:spPr>
          <a:xfrm>
            <a:off x="2663687" y="1403751"/>
            <a:ext cx="48999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Englisch ist Weltsprache</a:t>
            </a:r>
          </a:p>
        </p:txBody>
      </p:sp>
      <p:pic>
        <p:nvPicPr>
          <p:cNvPr id="9" name="Picture 8" descr="Einstein-10">
            <a:extLst>
              <a:ext uri="{FF2B5EF4-FFF2-40B4-BE49-F238E27FC236}">
                <a16:creationId xmlns:a16="http://schemas.microsoft.com/office/drawing/2014/main" id="{90DC2993-49A0-4428-95F9-944F3E9C12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7953" y="365125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085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1452CA1-7C66-4665-94BB-15D7FB5A4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Zertifikat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AF1E0241-B94F-4440-BD0B-B41A79D7CA2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lum/>
            <a:alphaModFix/>
          </a:blip>
          <a:srcRect/>
          <a:stretch>
            <a:fillRect/>
          </a:stretch>
        </p:blipFill>
        <p:spPr>
          <a:xfrm>
            <a:off x="3677478" y="-170345"/>
            <a:ext cx="5168347" cy="730667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8" descr="Einstein-10">
            <a:extLst>
              <a:ext uri="{FF2B5EF4-FFF2-40B4-BE49-F238E27FC236}">
                <a16:creationId xmlns:a16="http://schemas.microsoft.com/office/drawing/2014/main" id="{8DBDD24E-66CF-43F0-8AE1-4217E2496C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17457" y="254212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2096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61FB48-C42B-4616-BEC3-DB3F1BDA7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Ablauf des bilingualen Unterrichts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7115CC-5DC4-4062-B4F9-DBD1C1F719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054488"/>
          </a:xfrm>
        </p:spPr>
        <p:txBody>
          <a:bodyPr>
            <a:normAutofit/>
          </a:bodyPr>
          <a:lstStyle/>
          <a:p>
            <a:r>
              <a:rPr lang="de-DE" b="1" dirty="0"/>
              <a:t>Klasse 7:</a:t>
            </a:r>
          </a:p>
          <a:p>
            <a:pPr marL="0" indent="0">
              <a:buNone/>
            </a:pPr>
            <a:r>
              <a:rPr lang="de-DE" b="1" dirty="0"/>
              <a:t>Erweiterter Englischunterricht</a:t>
            </a:r>
          </a:p>
          <a:p>
            <a:pPr marL="457200" lvl="1" indent="0">
              <a:buNone/>
            </a:pPr>
            <a:r>
              <a:rPr lang="de-DE" dirty="0"/>
              <a:t>(+1 Stunde für alle)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Sprachliche Grundlagen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Kennenlernen des </a:t>
            </a:r>
            <a:r>
              <a:rPr lang="de-DE" dirty="0" err="1"/>
              <a:t>Bili</a:t>
            </a:r>
            <a:r>
              <a:rPr lang="de-DE" dirty="0"/>
              <a:t>-Unterrichts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3471B26-C479-41D1-BB91-1158931471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516217" cy="4351338"/>
          </a:xfrm>
        </p:spPr>
        <p:txBody>
          <a:bodyPr>
            <a:normAutofit/>
          </a:bodyPr>
          <a:lstStyle/>
          <a:p>
            <a:r>
              <a:rPr lang="de-DE" b="1" dirty="0"/>
              <a:t>Klasse 8:</a:t>
            </a:r>
          </a:p>
          <a:p>
            <a:pPr marL="0" indent="0">
              <a:buNone/>
            </a:pPr>
            <a:r>
              <a:rPr lang="de-DE" b="1" dirty="0"/>
              <a:t>Erdkunde</a:t>
            </a:r>
            <a:r>
              <a:rPr lang="de-DE" dirty="0"/>
              <a:t> in englischer Sprache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normaler Fachunterricht</a:t>
            </a:r>
          </a:p>
          <a:p>
            <a:pPr marL="457200" lvl="1" indent="0">
              <a:buNone/>
            </a:pPr>
            <a:r>
              <a:rPr lang="de-DE" dirty="0"/>
              <a:t>(1 Stunde zusätzlicher Unterricht)</a:t>
            </a:r>
          </a:p>
          <a:p>
            <a:endParaRPr lang="de-DE" dirty="0"/>
          </a:p>
          <a:p>
            <a:r>
              <a:rPr lang="de-DE" b="1" dirty="0"/>
              <a:t>Klasse 9 und 10:</a:t>
            </a:r>
          </a:p>
          <a:p>
            <a:pPr marL="0" indent="0">
              <a:buNone/>
            </a:pPr>
            <a:r>
              <a:rPr lang="de-DE" b="1" dirty="0"/>
              <a:t>Geschichte</a:t>
            </a:r>
            <a:r>
              <a:rPr lang="de-DE" dirty="0"/>
              <a:t> in englischer Sprache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normaler Fachunterricht</a:t>
            </a:r>
          </a:p>
          <a:p>
            <a:pPr marL="457200" lvl="1" indent="0">
              <a:buNone/>
            </a:pPr>
            <a:r>
              <a:rPr lang="de-DE" dirty="0"/>
              <a:t>(1 Stunde zusätzlicher Unterricht)</a:t>
            </a:r>
          </a:p>
        </p:txBody>
      </p:sp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E47A3D47-1DFF-44A8-B95C-F8A41B34B5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5817" y="365125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003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/>
              <a:t>Bilingualer Unterricht in der Oberstufe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/>
              <a:t>			Angebot: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sz="3600" dirty="0"/>
              <a:t>Kurs </a:t>
            </a:r>
            <a:r>
              <a:rPr lang="de-DE" sz="3600" u="sng" dirty="0"/>
              <a:t>Geschichte bilingual </a:t>
            </a:r>
            <a:r>
              <a:rPr lang="de-DE" sz="3600" dirty="0"/>
              <a:t>bis zum Abitur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bei ausreichender Anzahl an Anmeldungen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997" y="1616991"/>
            <a:ext cx="1871163" cy="1286526"/>
          </a:xfrm>
          <a:prstGeom prst="rect">
            <a:avLst/>
          </a:prstGeom>
        </p:spPr>
      </p:pic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65231148-B66B-4418-8B18-4F990E7A89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695" y="365125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046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AE870-FBE4-4215-9E18-9EC309BDE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Lehrkräfte, die bilingual unterrichten: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68FDFA-3DB5-4D55-A9BA-8CFD0963B5F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Erdkunde:</a:t>
            </a:r>
          </a:p>
          <a:p>
            <a:endParaRPr lang="de-DE" b="1" dirty="0"/>
          </a:p>
          <a:p>
            <a:pPr marL="457200" lvl="1" indent="0">
              <a:buNone/>
            </a:pPr>
            <a:r>
              <a:rPr lang="de-DE" sz="3200" i="1" dirty="0"/>
              <a:t>Frau Haas</a:t>
            </a:r>
          </a:p>
          <a:p>
            <a:pPr marL="457200" lvl="1" indent="0">
              <a:buNone/>
            </a:pPr>
            <a:endParaRPr lang="de-DE" sz="3200" i="1" dirty="0"/>
          </a:p>
          <a:p>
            <a:pPr marL="457200" lvl="1" indent="0">
              <a:buNone/>
            </a:pPr>
            <a:r>
              <a:rPr lang="de-DE" sz="3200" i="1" dirty="0"/>
              <a:t>Frau Dr. Hotz</a:t>
            </a:r>
          </a:p>
          <a:p>
            <a:pPr marL="457200" lvl="1" indent="0">
              <a:buNone/>
            </a:pPr>
            <a:endParaRPr lang="de-DE" sz="3200" i="1" dirty="0"/>
          </a:p>
          <a:p>
            <a:pPr marL="457200" lvl="1" indent="0">
              <a:buNone/>
            </a:pPr>
            <a:r>
              <a:rPr lang="de-DE" sz="3200" i="1" dirty="0"/>
              <a:t>Herr Dr. Merkl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48E3561-BA95-486B-8E25-FF08BC041EED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de-DE" sz="3200" b="1" dirty="0"/>
              <a:t>Geschichte:</a:t>
            </a:r>
          </a:p>
          <a:p>
            <a:pPr marL="0" indent="0">
              <a:buNone/>
            </a:pPr>
            <a:endParaRPr lang="de-DE" sz="3200" b="1" dirty="0"/>
          </a:p>
          <a:p>
            <a:pPr marL="457200" lvl="1" indent="0">
              <a:buNone/>
            </a:pPr>
            <a:r>
              <a:rPr lang="de-DE" sz="3200" i="1" dirty="0"/>
              <a:t>Frau </a:t>
            </a:r>
            <a:r>
              <a:rPr lang="de-DE" sz="3200" i="1" dirty="0" err="1"/>
              <a:t>Klüppelholz</a:t>
            </a:r>
            <a:endParaRPr lang="de-DE" sz="3200" i="1" dirty="0"/>
          </a:p>
          <a:p>
            <a:pPr marL="457200" lvl="1" indent="0">
              <a:buNone/>
            </a:pPr>
            <a:endParaRPr lang="de-DE" sz="3200" i="1" dirty="0"/>
          </a:p>
          <a:p>
            <a:pPr marL="457200" lvl="1" indent="0">
              <a:buNone/>
            </a:pPr>
            <a:r>
              <a:rPr lang="de-DE" sz="3200" i="1" dirty="0"/>
              <a:t>Herr </a:t>
            </a:r>
            <a:r>
              <a:rPr lang="de-DE" sz="3200" i="1" dirty="0" err="1"/>
              <a:t>Siever</a:t>
            </a:r>
            <a:endParaRPr lang="de-DE" sz="3200" i="1" dirty="0"/>
          </a:p>
          <a:p>
            <a:pPr marL="457200" lvl="1" indent="0">
              <a:buNone/>
            </a:pPr>
            <a:endParaRPr lang="de-DE" sz="3200" i="1" dirty="0"/>
          </a:p>
          <a:p>
            <a:pPr marL="457200" lvl="1" indent="0">
              <a:buNone/>
            </a:pPr>
            <a:r>
              <a:rPr lang="de-DE" sz="3200" i="1" dirty="0"/>
              <a:t>Frau Wilk</a:t>
            </a:r>
          </a:p>
        </p:txBody>
      </p:sp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DCC5BDE7-D2E9-4D84-B03C-FC6CF6BB1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6446" y="423546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9716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820C4D-64B3-472B-BE4F-E0848B4E5C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Bewertung </a:t>
            </a:r>
            <a:r>
              <a:rPr lang="de-DE" b="1" dirty="0"/>
              <a:t>im bilingualen </a:t>
            </a:r>
            <a:r>
              <a:rPr lang="de-DE" b="1" dirty="0" err="1"/>
              <a:t>Sachfach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865B9E-6DBA-4321-AC15-450F69B85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452113" cy="2646984"/>
          </a:xfrm>
        </p:spPr>
        <p:txBody>
          <a:bodyPr/>
          <a:lstStyle/>
          <a:p>
            <a:pPr marL="0" indent="0">
              <a:buNone/>
            </a:pPr>
            <a:r>
              <a:rPr lang="de-DE" b="1" dirty="0"/>
              <a:t>Nebenfachnote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2/3 mündliche Leistung</a:t>
            </a:r>
          </a:p>
          <a:p>
            <a:pPr marL="457200" lvl="1" indent="0">
              <a:buNone/>
            </a:pPr>
            <a:r>
              <a:rPr lang="de-DE" dirty="0"/>
              <a:t>(Mitarbeit, Vokabeltests, kleine Präsentationen,…)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DE" dirty="0"/>
              <a:t>1/3 schriftliche Leistung</a:t>
            </a:r>
          </a:p>
          <a:p>
            <a:pPr marL="457200" lvl="1" indent="0">
              <a:buNone/>
            </a:pPr>
            <a:r>
              <a:rPr lang="de-DE" dirty="0"/>
              <a:t>(1 Lernkontrolle pro Halbjahr in englischer Sprache)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0944EF0-B83D-4842-82D5-042666E62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5617" y="5307496"/>
            <a:ext cx="10638184" cy="869466"/>
          </a:xfrm>
        </p:spPr>
        <p:txBody>
          <a:bodyPr/>
          <a:lstStyle/>
          <a:p>
            <a:pPr marL="0" indent="0" algn="ctr">
              <a:buNone/>
            </a:pPr>
            <a:r>
              <a:rPr lang="de-DE" b="1" dirty="0"/>
              <a:t>Sprachliche Fehler </a:t>
            </a:r>
            <a:r>
              <a:rPr lang="de-DE" dirty="0"/>
              <a:t>gehen </a:t>
            </a:r>
            <a:r>
              <a:rPr lang="de-DE" b="1" dirty="0"/>
              <a:t>nicht</a:t>
            </a:r>
            <a:r>
              <a:rPr lang="de-DE" dirty="0"/>
              <a:t> in die Note ein, solange der Inhalt verständlich und sachlich korrekt dargestellt ist.</a:t>
            </a:r>
          </a:p>
        </p:txBody>
      </p:sp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AC868EB4-EEFB-4901-BD57-FE23E092A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7694" y="365125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63474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8D22B7-F503-461D-AA12-25D21CCD90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u="sng" dirty="0"/>
              <a:t>Voraussetzungen </a:t>
            </a:r>
            <a:br>
              <a:rPr lang="de-DE" b="1" dirty="0"/>
            </a:br>
            <a:r>
              <a:rPr lang="de-DE" b="1" dirty="0"/>
              <a:t>für den bilingualen Unterricht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70BFC1F-5238-4F92-A226-FB4E2D719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216427"/>
            <a:ext cx="9452113" cy="217666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e-DE" b="1" dirty="0"/>
              <a:t>Sprachliche Begabung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800" dirty="0"/>
              <a:t>Englisch mindestens befriedigende Leistungen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800" dirty="0"/>
              <a:t>Note in 2. Fremdsprache und Deutsch voll ausreichend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32872-B1B8-4A6A-B798-24558AAB59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199" y="4641573"/>
            <a:ext cx="10515601" cy="1535389"/>
          </a:xfrm>
        </p:spPr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de-DE" b="1" dirty="0"/>
              <a:t>Arbeitsverhalten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DE" sz="2800" dirty="0"/>
              <a:t>Gut bis zufriedenstellend</a:t>
            </a:r>
          </a:p>
        </p:txBody>
      </p:sp>
      <p:pic>
        <p:nvPicPr>
          <p:cNvPr id="6" name="Picture 8" descr="Einstein-10">
            <a:extLst>
              <a:ext uri="{FF2B5EF4-FFF2-40B4-BE49-F238E27FC236}">
                <a16:creationId xmlns:a16="http://schemas.microsoft.com/office/drawing/2014/main" id="{8D414564-17E7-46D7-8AD1-381E894A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0312" y="365125"/>
            <a:ext cx="952500" cy="100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298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319</Words>
  <Application>Microsoft Office PowerPoint</Application>
  <PresentationFormat>Breitbild</PresentationFormat>
  <Paragraphs>85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Bahnschrift Light</vt:lpstr>
      <vt:lpstr>Calibri</vt:lpstr>
      <vt:lpstr>Calibri Light</vt:lpstr>
      <vt:lpstr>Wingdings</vt:lpstr>
      <vt:lpstr>Office Theme</vt:lpstr>
      <vt:lpstr>Der  bilinguale Unterricht  an der  Albert-Einstein-Schule</vt:lpstr>
      <vt:lpstr>Was bedeutet:  bilingualer Unterricht  ? </vt:lpstr>
      <vt:lpstr>Warum bilingualer Unterricht?     </vt:lpstr>
      <vt:lpstr>Zertifikat</vt:lpstr>
      <vt:lpstr>Ablauf des bilingualen Unterrichts</vt:lpstr>
      <vt:lpstr>Bilingualer Unterricht in der Oberstufe</vt:lpstr>
      <vt:lpstr>Lehrkräfte, die bilingual unterrichten:</vt:lpstr>
      <vt:lpstr>Bewertung im bilingualen Sachfach</vt:lpstr>
      <vt:lpstr>Voraussetzungen  für den bilingualen Unterricht</vt:lpstr>
      <vt:lpstr>Was müssen Sie tun?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 bilinguale Unterricht an der Albert-Einstein-Schule</dc:title>
  <dc:creator>Christina Hotz</dc:creator>
  <cp:lastModifiedBy>Christina Hotz</cp:lastModifiedBy>
  <cp:revision>26</cp:revision>
  <dcterms:created xsi:type="dcterms:W3CDTF">2019-03-13T16:32:53Z</dcterms:created>
  <dcterms:modified xsi:type="dcterms:W3CDTF">2020-04-27T08:20:18Z</dcterms:modified>
</cp:coreProperties>
</file>